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7" r:id="rId4"/>
    <p:sldId id="273" r:id="rId5"/>
    <p:sldId id="275" r:id="rId6"/>
    <p:sldId id="276" r:id="rId7"/>
    <p:sldId id="277" r:id="rId8"/>
    <p:sldId id="283" r:id="rId9"/>
    <p:sldId id="279" r:id="rId10"/>
    <p:sldId id="280" r:id="rId11"/>
    <p:sldId id="281" r:id="rId12"/>
    <p:sldId id="282" r:id="rId13"/>
    <p:sldId id="28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4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2388060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2382719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107403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417536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3310978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667941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3630142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423062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1178595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187002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EA03DC-E36D-4219-AC68-89D89A8F7D2B}"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54968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EA03DC-E36D-4219-AC68-89D89A8F7D2B}" type="datetimeFigureOut">
              <a:rPr lang="zh-CN" altLang="en-US" smtClean="0"/>
              <a:t>2020-11-10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3D0E5E-57DA-4D17-BF6B-B0AEDCA34BA6}" type="slidenum">
              <a:rPr lang="zh-CN" altLang="en-US" smtClean="0"/>
              <a:t>‹#›</a:t>
            </a:fld>
            <a:endParaRPr lang="zh-CN" altLang="en-US"/>
          </a:p>
        </p:txBody>
      </p:sp>
    </p:spTree>
    <p:extLst>
      <p:ext uri="{BB962C8B-B14F-4D97-AF65-F5344CB8AC3E}">
        <p14:creationId xmlns:p14="http://schemas.microsoft.com/office/powerpoint/2010/main" val="422854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HW4 - DCGAN</a:t>
            </a:r>
            <a:endParaRPr lang="zh-CN" altLang="en-US" dirty="0"/>
          </a:p>
        </p:txBody>
      </p:sp>
      <p:sp>
        <p:nvSpPr>
          <p:cNvPr id="3" name="副标题 2"/>
          <p:cNvSpPr>
            <a:spLocks noGrp="1"/>
          </p:cNvSpPr>
          <p:nvPr>
            <p:ph type="subTitle" idx="1"/>
          </p:nvPr>
        </p:nvSpPr>
        <p:spPr>
          <a:xfrm>
            <a:off x="1524000" y="4549095"/>
            <a:ext cx="9144000" cy="1655762"/>
          </a:xfrm>
        </p:spPr>
        <p:txBody>
          <a:bodyPr>
            <a:normAutofit/>
          </a:bodyPr>
          <a:lstStyle/>
          <a:p>
            <a:r>
              <a:rPr lang="en-US" altLang="zh-CN" sz="2800" dirty="0" err="1" smtClean="0"/>
              <a:t>Jiaqian</a:t>
            </a:r>
            <a:r>
              <a:rPr lang="en-US" altLang="zh-CN" sz="2800" dirty="0" smtClean="0"/>
              <a:t> Yu</a:t>
            </a:r>
            <a:endParaRPr lang="zh-CN" altLang="en-US" sz="2800" dirty="0"/>
          </a:p>
        </p:txBody>
      </p:sp>
    </p:spTree>
    <p:extLst>
      <p:ext uri="{BB962C8B-B14F-4D97-AF65-F5344CB8AC3E}">
        <p14:creationId xmlns:p14="http://schemas.microsoft.com/office/powerpoint/2010/main" val="3066181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Improved Model </a:t>
            </a:r>
            <a:r>
              <a:rPr lang="en-US" altLang="zh-CN" dirty="0"/>
              <a:t>- </a:t>
            </a:r>
            <a:r>
              <a:rPr lang="en-US" altLang="zh-CN" dirty="0" smtClean="0"/>
              <a:t>Discriminator</a:t>
            </a:r>
            <a:endParaRPr lang="zh-CN" altLang="en-US" dirty="0"/>
          </a:p>
        </p:txBody>
      </p:sp>
      <p:sp>
        <p:nvSpPr>
          <p:cNvPr id="3" name="内容占位符 2"/>
          <p:cNvSpPr>
            <a:spLocks noGrp="1"/>
          </p:cNvSpPr>
          <p:nvPr>
            <p:ph idx="1"/>
          </p:nvPr>
        </p:nvSpPr>
        <p:spPr>
          <a:xfrm>
            <a:off x="6670307" y="1431126"/>
            <a:ext cx="5505156" cy="4403558"/>
          </a:xfrm>
        </p:spPr>
        <p:txBody>
          <a:bodyPr>
            <a:normAutofit/>
          </a:bodyPr>
          <a:lstStyle/>
          <a:p>
            <a:r>
              <a:rPr lang="en-US" altLang="zh-CN" sz="2000" dirty="0"/>
              <a:t>The discriminator is a </a:t>
            </a:r>
            <a:r>
              <a:rPr lang="en-US" altLang="zh-CN" sz="2000" dirty="0">
                <a:solidFill>
                  <a:srgbClr val="C00000"/>
                </a:solidFill>
              </a:rPr>
              <a:t>CNN-based</a:t>
            </a:r>
            <a:r>
              <a:rPr lang="en-US" altLang="zh-CN" sz="2000" dirty="0"/>
              <a:t> image classifier.</a:t>
            </a:r>
          </a:p>
          <a:p>
            <a:endParaRPr lang="en-US" altLang="zh-CN" sz="2000" dirty="0"/>
          </a:p>
          <a:p>
            <a:r>
              <a:rPr lang="en-US" altLang="zh-CN" sz="2000" dirty="0"/>
              <a:t>We use convolutional neural network: </a:t>
            </a:r>
            <a:r>
              <a:rPr lang="en-US" altLang="zh-CN" sz="2000" dirty="0">
                <a:solidFill>
                  <a:srgbClr val="C00000"/>
                </a:solidFill>
              </a:rPr>
              <a:t>3 convolutional layers</a:t>
            </a:r>
            <a:r>
              <a:rPr lang="en-US" altLang="zh-CN" sz="2000" dirty="0"/>
              <a:t> with </a:t>
            </a:r>
            <a:r>
              <a:rPr lang="en-US" altLang="zh-CN" sz="2000" dirty="0" err="1">
                <a:solidFill>
                  <a:srgbClr val="C00000"/>
                </a:solidFill>
              </a:rPr>
              <a:t>LeakyReLU</a:t>
            </a:r>
            <a:r>
              <a:rPr lang="en-US" altLang="zh-CN" sz="2000" dirty="0"/>
              <a:t> as activation function and </a:t>
            </a:r>
            <a:r>
              <a:rPr lang="en-US" altLang="zh-CN" sz="2000" dirty="0" err="1">
                <a:solidFill>
                  <a:srgbClr val="C00000"/>
                </a:solidFill>
              </a:rPr>
              <a:t>BatchNormalization</a:t>
            </a:r>
            <a:r>
              <a:rPr lang="en-US" altLang="zh-CN" sz="2000" dirty="0"/>
              <a:t>. We only set one layer with </a:t>
            </a:r>
            <a:r>
              <a:rPr lang="en-US" altLang="zh-CN" sz="2000" dirty="0">
                <a:solidFill>
                  <a:srgbClr val="C00000"/>
                </a:solidFill>
              </a:rPr>
              <a:t>dropout</a:t>
            </a:r>
            <a:r>
              <a:rPr lang="en-US" altLang="zh-CN" sz="2000" dirty="0"/>
              <a:t> (rate = 0.5).</a:t>
            </a:r>
          </a:p>
          <a:p>
            <a:endParaRPr lang="en-US" altLang="zh-CN" sz="2000" dirty="0"/>
          </a:p>
          <a:p>
            <a:r>
              <a:rPr lang="en-US" altLang="zh-CN" sz="2000" dirty="0"/>
              <a:t>The output layer is a </a:t>
            </a:r>
            <a:r>
              <a:rPr lang="en-US" altLang="zh-CN" sz="2000" dirty="0">
                <a:solidFill>
                  <a:srgbClr val="C00000"/>
                </a:solidFill>
              </a:rPr>
              <a:t>flatten layer </a:t>
            </a:r>
            <a:r>
              <a:rPr lang="en-US" altLang="zh-CN" sz="2000" dirty="0"/>
              <a:t>so the discriminator will be trained to output one value: positive for real images, and negative for fake images.</a:t>
            </a:r>
            <a:endParaRPr lang="en-US" altLang="zh-CN" sz="2000" dirty="0"/>
          </a:p>
        </p:txBody>
      </p:sp>
      <p:pic>
        <p:nvPicPr>
          <p:cNvPr id="5" name="图片 4"/>
          <p:cNvPicPr>
            <a:picLocks noChangeAspect="1"/>
          </p:cNvPicPr>
          <p:nvPr/>
        </p:nvPicPr>
        <p:blipFill>
          <a:blip r:embed="rId2"/>
          <a:stretch>
            <a:fillRect/>
          </a:stretch>
        </p:blipFill>
        <p:spPr>
          <a:xfrm>
            <a:off x="218668" y="1206172"/>
            <a:ext cx="6451639" cy="4628512"/>
          </a:xfrm>
          <a:prstGeom prst="rect">
            <a:avLst/>
          </a:prstGeom>
        </p:spPr>
      </p:pic>
    </p:spTree>
    <p:extLst>
      <p:ext uri="{BB962C8B-B14F-4D97-AF65-F5344CB8AC3E}">
        <p14:creationId xmlns:p14="http://schemas.microsoft.com/office/powerpoint/2010/main" val="92109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Improved Model </a:t>
            </a:r>
            <a:r>
              <a:rPr lang="en-US" altLang="zh-CN" dirty="0"/>
              <a:t>- </a:t>
            </a:r>
            <a:r>
              <a:rPr lang="en-US" altLang="zh-CN" dirty="0" smtClean="0"/>
              <a:t>Optimizer</a:t>
            </a:r>
            <a:endParaRPr lang="zh-CN" altLang="en-US" dirty="0"/>
          </a:p>
        </p:txBody>
      </p:sp>
      <p:sp>
        <p:nvSpPr>
          <p:cNvPr id="8" name="内容占位符 2"/>
          <p:cNvSpPr txBox="1">
            <a:spLocks/>
          </p:cNvSpPr>
          <p:nvPr/>
        </p:nvSpPr>
        <p:spPr>
          <a:xfrm>
            <a:off x="2523473" y="4616148"/>
            <a:ext cx="8006565" cy="1772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We use ADAM optimizer with </a:t>
            </a:r>
            <a:r>
              <a:rPr lang="en-US" altLang="zh-CN" sz="2000" dirty="0" err="1" smtClean="0"/>
              <a:t>tunned</a:t>
            </a:r>
            <a:r>
              <a:rPr lang="en-US" altLang="zh-CN" sz="2000" dirty="0" smtClean="0"/>
              <a:t> parameters </a:t>
            </a:r>
            <a:r>
              <a:rPr lang="en-US" altLang="zh-CN" sz="2000" dirty="0" err="1" smtClean="0">
                <a:solidFill>
                  <a:srgbClr val="C00000"/>
                </a:solidFill>
              </a:rPr>
              <a:t>learning_rate</a:t>
            </a:r>
            <a:r>
              <a:rPr lang="en-US" altLang="zh-CN" sz="2000" dirty="0">
                <a:solidFill>
                  <a:srgbClr val="C00000"/>
                </a:solidFill>
              </a:rPr>
              <a:t>= </a:t>
            </a:r>
            <a:r>
              <a:rPr lang="en-US" altLang="zh-CN" sz="2000" dirty="0" smtClean="0">
                <a:solidFill>
                  <a:srgbClr val="C00000"/>
                </a:solidFill>
              </a:rPr>
              <a:t>1e-4, beta_1 = 0.5, beta_2 = 0.999, </a:t>
            </a:r>
            <a:r>
              <a:rPr lang="en-US" altLang="zh-CN" sz="2000" dirty="0" err="1" smtClean="0">
                <a:solidFill>
                  <a:srgbClr val="C00000"/>
                </a:solidFill>
              </a:rPr>
              <a:t>epsion</a:t>
            </a:r>
            <a:r>
              <a:rPr lang="en-US" altLang="zh-CN" sz="2000" dirty="0" smtClean="0">
                <a:solidFill>
                  <a:srgbClr val="C00000"/>
                </a:solidFill>
              </a:rPr>
              <a:t> = 1e-7, </a:t>
            </a:r>
            <a:r>
              <a:rPr lang="en-US" altLang="zh-CN" sz="2000" dirty="0" err="1" smtClean="0">
                <a:solidFill>
                  <a:srgbClr val="C00000"/>
                </a:solidFill>
              </a:rPr>
              <a:t>amsgrad</a:t>
            </a:r>
            <a:r>
              <a:rPr lang="en-US" altLang="zh-CN" sz="2000" dirty="0" smtClean="0">
                <a:solidFill>
                  <a:srgbClr val="C00000"/>
                </a:solidFill>
              </a:rPr>
              <a:t> = False </a:t>
            </a:r>
            <a:r>
              <a:rPr lang="en-US" altLang="zh-CN" sz="2000" dirty="0" smtClean="0"/>
              <a:t>for generator and </a:t>
            </a:r>
            <a:r>
              <a:rPr lang="en-US" altLang="zh-CN" sz="2000" dirty="0" err="1">
                <a:solidFill>
                  <a:srgbClr val="C00000"/>
                </a:solidFill>
              </a:rPr>
              <a:t>learning_rate</a:t>
            </a:r>
            <a:r>
              <a:rPr lang="en-US" altLang="zh-CN" sz="2000" dirty="0">
                <a:solidFill>
                  <a:srgbClr val="C00000"/>
                </a:solidFill>
              </a:rPr>
              <a:t>= </a:t>
            </a:r>
            <a:r>
              <a:rPr lang="en-US" altLang="zh-CN" sz="2000" dirty="0" smtClean="0">
                <a:solidFill>
                  <a:srgbClr val="C00000"/>
                </a:solidFill>
              </a:rPr>
              <a:t>5e-5, </a:t>
            </a:r>
            <a:r>
              <a:rPr lang="en-US" altLang="zh-CN" sz="2000" dirty="0">
                <a:solidFill>
                  <a:srgbClr val="C00000"/>
                </a:solidFill>
              </a:rPr>
              <a:t>beta_1 = </a:t>
            </a:r>
            <a:r>
              <a:rPr lang="en-US" altLang="zh-CN" sz="2000" dirty="0" smtClean="0">
                <a:solidFill>
                  <a:srgbClr val="C00000"/>
                </a:solidFill>
              </a:rPr>
              <a:t>0.2, </a:t>
            </a:r>
            <a:r>
              <a:rPr lang="en-US" altLang="zh-CN" sz="2000" dirty="0">
                <a:solidFill>
                  <a:srgbClr val="C00000"/>
                </a:solidFill>
              </a:rPr>
              <a:t>beta_2 = 0.999, </a:t>
            </a:r>
            <a:r>
              <a:rPr lang="en-US" altLang="zh-CN" sz="2000" dirty="0" err="1">
                <a:solidFill>
                  <a:srgbClr val="C00000"/>
                </a:solidFill>
              </a:rPr>
              <a:t>epsion</a:t>
            </a:r>
            <a:r>
              <a:rPr lang="en-US" altLang="zh-CN" sz="2000" dirty="0">
                <a:solidFill>
                  <a:srgbClr val="C00000"/>
                </a:solidFill>
              </a:rPr>
              <a:t> = 1e-7, </a:t>
            </a:r>
            <a:r>
              <a:rPr lang="en-US" altLang="zh-CN" sz="2000" dirty="0" err="1">
                <a:solidFill>
                  <a:srgbClr val="C00000"/>
                </a:solidFill>
              </a:rPr>
              <a:t>amsgrad</a:t>
            </a:r>
            <a:r>
              <a:rPr lang="en-US" altLang="zh-CN" sz="2000" dirty="0">
                <a:solidFill>
                  <a:srgbClr val="C00000"/>
                </a:solidFill>
              </a:rPr>
              <a:t> = False </a:t>
            </a:r>
            <a:r>
              <a:rPr lang="en-US" altLang="zh-CN" sz="2000" dirty="0" smtClean="0"/>
              <a:t>for discriminator</a:t>
            </a:r>
            <a:endParaRPr lang="en-US" altLang="zh-CN" sz="2000" dirty="0"/>
          </a:p>
          <a:p>
            <a:endParaRPr lang="en-US" altLang="zh-CN" sz="2000" dirty="0">
              <a:solidFill>
                <a:srgbClr val="C00000"/>
              </a:solidFill>
            </a:endParaRPr>
          </a:p>
        </p:txBody>
      </p:sp>
      <p:pic>
        <p:nvPicPr>
          <p:cNvPr id="4" name="图片 3"/>
          <p:cNvPicPr>
            <a:picLocks noChangeAspect="1"/>
          </p:cNvPicPr>
          <p:nvPr/>
        </p:nvPicPr>
        <p:blipFill>
          <a:blip r:embed="rId2"/>
          <a:stretch>
            <a:fillRect/>
          </a:stretch>
        </p:blipFill>
        <p:spPr>
          <a:xfrm>
            <a:off x="2523473" y="1157557"/>
            <a:ext cx="7934325" cy="3228975"/>
          </a:xfrm>
          <a:prstGeom prst="rect">
            <a:avLst/>
          </a:prstGeom>
        </p:spPr>
      </p:pic>
    </p:spTree>
    <p:extLst>
      <p:ext uri="{BB962C8B-B14F-4D97-AF65-F5344CB8AC3E}">
        <p14:creationId xmlns:p14="http://schemas.microsoft.com/office/powerpoint/2010/main" val="3739633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Improved Model </a:t>
            </a:r>
            <a:r>
              <a:rPr lang="en-US" altLang="zh-CN" dirty="0"/>
              <a:t>- </a:t>
            </a:r>
            <a:r>
              <a:rPr lang="en-US" altLang="zh-CN" dirty="0" smtClean="0"/>
              <a:t>Result</a:t>
            </a:r>
            <a:endParaRPr lang="zh-CN" altLang="en-US" dirty="0"/>
          </a:p>
        </p:txBody>
      </p:sp>
      <p:sp>
        <p:nvSpPr>
          <p:cNvPr id="12" name="内容占位符 2"/>
          <p:cNvSpPr txBox="1">
            <a:spLocks/>
          </p:cNvSpPr>
          <p:nvPr/>
        </p:nvSpPr>
        <p:spPr>
          <a:xfrm>
            <a:off x="836729" y="1116957"/>
            <a:ext cx="10581696" cy="428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We pick 16 </a:t>
            </a:r>
            <a:r>
              <a:rPr lang="en-US" altLang="zh-CN" sz="2000" dirty="0" smtClean="0"/>
              <a:t>seeds and show the generated images after 10</a:t>
            </a:r>
            <a:r>
              <a:rPr lang="en-US" altLang="zh-CN" sz="2000" baseline="30000" dirty="0" smtClean="0"/>
              <a:t>th</a:t>
            </a:r>
            <a:r>
              <a:rPr lang="en-US" altLang="zh-CN" sz="2000" dirty="0" smtClean="0"/>
              <a:t>, 20</a:t>
            </a:r>
            <a:r>
              <a:rPr lang="en-US" altLang="zh-CN" sz="2000" baseline="30000" dirty="0" smtClean="0"/>
              <a:t>th</a:t>
            </a:r>
            <a:r>
              <a:rPr lang="en-US" altLang="zh-CN" sz="2000" dirty="0" smtClean="0"/>
              <a:t>, 30</a:t>
            </a:r>
            <a:r>
              <a:rPr lang="en-US" altLang="zh-CN" sz="2000" baseline="30000" dirty="0" smtClean="0"/>
              <a:t>th</a:t>
            </a:r>
            <a:r>
              <a:rPr lang="en-US" altLang="zh-CN" sz="2000" dirty="0" smtClean="0"/>
              <a:t>, 40</a:t>
            </a:r>
            <a:r>
              <a:rPr lang="en-US" altLang="zh-CN" sz="2000" baseline="30000" dirty="0" smtClean="0"/>
              <a:t>th</a:t>
            </a:r>
            <a:r>
              <a:rPr lang="en-US" altLang="zh-CN" sz="2000" dirty="0" smtClean="0"/>
              <a:t>, 50</a:t>
            </a:r>
            <a:r>
              <a:rPr lang="en-US" altLang="zh-CN" sz="2000" baseline="30000" dirty="0" smtClean="0"/>
              <a:t>th</a:t>
            </a:r>
            <a:r>
              <a:rPr lang="en-US" altLang="zh-CN" sz="2000" dirty="0" smtClean="0"/>
              <a:t> and 60</a:t>
            </a:r>
            <a:r>
              <a:rPr lang="en-US" altLang="zh-CN" sz="2000" baseline="30000" dirty="0" smtClean="0"/>
              <a:t>th</a:t>
            </a:r>
            <a:r>
              <a:rPr lang="en-US" altLang="zh-CN" sz="2000" dirty="0" smtClean="0"/>
              <a:t> epochs. </a:t>
            </a:r>
            <a:endParaRPr lang="zh-CN" altLang="en-US" dirty="0"/>
          </a:p>
        </p:txBody>
      </p:sp>
      <p:sp>
        <p:nvSpPr>
          <p:cNvPr id="10" name="内容占位符 2"/>
          <p:cNvSpPr txBox="1">
            <a:spLocks/>
          </p:cNvSpPr>
          <p:nvPr/>
        </p:nvSpPr>
        <p:spPr>
          <a:xfrm>
            <a:off x="2502011" y="5199926"/>
            <a:ext cx="3507134" cy="1527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We also </a:t>
            </a:r>
            <a:r>
              <a:rPr lang="en-US" altLang="zh-CN" sz="2000" dirty="0"/>
              <a:t>show how the generators involve from the 1st epoch to the last epoch (60th) in a gif.</a:t>
            </a:r>
            <a:endParaRPr lang="zh-CN" altLang="en-US" dirty="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4968" y="4738786"/>
            <a:ext cx="1988904" cy="1988904"/>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266" y="1390441"/>
            <a:ext cx="1982131" cy="1982131"/>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713" y="1390441"/>
            <a:ext cx="2032813" cy="2032813"/>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393" y="1408036"/>
            <a:ext cx="2015218" cy="2015218"/>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2266" y="3228053"/>
            <a:ext cx="2045489" cy="2045489"/>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9690" y="3228053"/>
            <a:ext cx="2048996" cy="2048996"/>
          </a:xfrm>
          <a:prstGeom prst="rect">
            <a:avLst/>
          </a:prstGeom>
        </p:spPr>
      </p:pic>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6883" y="3296815"/>
            <a:ext cx="1976728" cy="1976728"/>
          </a:xfrm>
          <a:prstGeom prst="rect">
            <a:avLst/>
          </a:prstGeom>
        </p:spPr>
      </p:pic>
    </p:spTree>
    <p:extLst>
      <p:ext uri="{BB962C8B-B14F-4D97-AF65-F5344CB8AC3E}">
        <p14:creationId xmlns:p14="http://schemas.microsoft.com/office/powerpoint/2010/main" val="2859858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Improved Model </a:t>
            </a:r>
            <a:r>
              <a:rPr lang="en-US" altLang="zh-CN" dirty="0" smtClean="0"/>
              <a:t>– what I learnt</a:t>
            </a:r>
            <a:endParaRPr lang="zh-CN" altLang="en-US" dirty="0"/>
          </a:p>
        </p:txBody>
      </p:sp>
      <p:sp>
        <p:nvSpPr>
          <p:cNvPr id="12" name="内容占位符 2"/>
          <p:cNvSpPr txBox="1">
            <a:spLocks/>
          </p:cNvSpPr>
          <p:nvPr/>
        </p:nvSpPr>
        <p:spPr>
          <a:xfrm>
            <a:off x="831049" y="1743607"/>
            <a:ext cx="10581696" cy="2135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We can see the images generated by the new model improved much quicker than the initial one. Also after 60 epochs, images generated by the new model is more clear and more like digit numbers than the ones generated by our initial model.</a:t>
            </a:r>
            <a:r>
              <a:rPr lang="en-US" altLang="zh-CN" sz="2000" dirty="0"/>
              <a:t> </a:t>
            </a:r>
            <a:r>
              <a:rPr lang="en-US" altLang="zh-CN" sz="2000" dirty="0" smtClean="0"/>
              <a:t>So the improvement is useful.</a:t>
            </a:r>
          </a:p>
          <a:p>
            <a:endParaRPr lang="en-US" altLang="zh-CN" sz="2000" dirty="0"/>
          </a:p>
          <a:p>
            <a:r>
              <a:rPr lang="en-US" altLang="zh-CN" sz="2000" dirty="0" smtClean="0"/>
              <a:t>However, </a:t>
            </a:r>
            <a:r>
              <a:rPr lang="en-US" altLang="zh-CN" sz="2000" smtClean="0"/>
              <a:t>there still exists </a:t>
            </a:r>
            <a:r>
              <a:rPr lang="en-US" altLang="zh-CN" sz="2000" dirty="0" smtClean="0"/>
              <a:t>rotation in some of the images as iteration goes on and this is actually one of the main problems of GAN model. </a:t>
            </a:r>
          </a:p>
        </p:txBody>
      </p:sp>
    </p:spTree>
    <p:extLst>
      <p:ext uri="{BB962C8B-B14F-4D97-AF65-F5344CB8AC3E}">
        <p14:creationId xmlns:p14="http://schemas.microsoft.com/office/powerpoint/2010/main" val="2652973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627" y="365125"/>
            <a:ext cx="11916076" cy="1325563"/>
          </a:xfrm>
        </p:spPr>
        <p:txBody>
          <a:bodyPr/>
          <a:lstStyle/>
          <a:p>
            <a:r>
              <a:rPr lang="en-US" altLang="zh-CN" dirty="0" smtClean="0"/>
              <a:t>Deep Convolutional Generative Adversarial Network</a:t>
            </a:r>
            <a:endParaRPr lang="zh-CN" altLang="en-US" dirty="0"/>
          </a:p>
        </p:txBody>
      </p:sp>
      <p:sp>
        <p:nvSpPr>
          <p:cNvPr id="3" name="内容占位符 2"/>
          <p:cNvSpPr>
            <a:spLocks noGrp="1"/>
          </p:cNvSpPr>
          <p:nvPr>
            <p:ph idx="1"/>
          </p:nvPr>
        </p:nvSpPr>
        <p:spPr/>
        <p:txBody>
          <a:bodyPr/>
          <a:lstStyle/>
          <a:p>
            <a:r>
              <a:rPr lang="en-US" altLang="zh-CN" dirty="0" smtClean="0"/>
              <a:t>Both Discriminator and Generator in </a:t>
            </a:r>
            <a:r>
              <a:rPr lang="en-US" altLang="zh-CN" dirty="0"/>
              <a:t>the original GAN are </a:t>
            </a:r>
            <a:r>
              <a:rPr lang="en-US" altLang="zh-CN" dirty="0" smtClean="0"/>
              <a:t>multi-layer </a:t>
            </a:r>
            <a:r>
              <a:rPr lang="en-US" altLang="zh-CN" dirty="0" err="1"/>
              <a:t>perceptrons</a:t>
            </a:r>
            <a:r>
              <a:rPr lang="en-US" altLang="zh-CN" dirty="0"/>
              <a:t>. </a:t>
            </a:r>
            <a:endParaRPr lang="en-US" altLang="zh-CN" dirty="0" smtClean="0"/>
          </a:p>
          <a:p>
            <a:endParaRPr lang="en-US" altLang="zh-CN" dirty="0"/>
          </a:p>
          <a:p>
            <a:r>
              <a:rPr lang="en-US" altLang="zh-CN" dirty="0" smtClean="0"/>
              <a:t>A more </a:t>
            </a:r>
            <a:r>
              <a:rPr lang="en-US" altLang="zh-CN" dirty="0"/>
              <a:t>popular choice is to use deep </a:t>
            </a:r>
            <a:r>
              <a:rPr lang="en-US" altLang="zh-CN" dirty="0" smtClean="0"/>
              <a:t>convolutional neural network to </a:t>
            </a:r>
            <a:r>
              <a:rPr lang="en-US" altLang="zh-CN" dirty="0"/>
              <a:t>replace </a:t>
            </a:r>
            <a:r>
              <a:rPr lang="en-US" altLang="zh-CN" dirty="0" smtClean="0"/>
              <a:t>them.</a:t>
            </a:r>
          </a:p>
          <a:p>
            <a:endParaRPr lang="en-US" altLang="zh-CN" dirty="0"/>
          </a:p>
          <a:p>
            <a:r>
              <a:rPr lang="en-US" altLang="zh-CN" dirty="0"/>
              <a:t>T</a:t>
            </a:r>
            <a:r>
              <a:rPr lang="en-US" altLang="zh-CN" dirty="0" smtClean="0"/>
              <a:t>his is so called the deep </a:t>
            </a:r>
            <a:r>
              <a:rPr lang="en-US" altLang="zh-CN" dirty="0"/>
              <a:t>convolutional generative adversarial network(DCGAN</a:t>
            </a:r>
            <a:r>
              <a:rPr lang="en-US" altLang="zh-CN" dirty="0" smtClean="0"/>
              <a:t>). </a:t>
            </a:r>
            <a:endParaRPr lang="zh-CN" altLang="en-US" dirty="0"/>
          </a:p>
        </p:txBody>
      </p:sp>
    </p:spTree>
    <p:extLst>
      <p:ext uri="{BB962C8B-B14F-4D97-AF65-F5344CB8AC3E}">
        <p14:creationId xmlns:p14="http://schemas.microsoft.com/office/powerpoint/2010/main" val="872008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10515600" cy="1325563"/>
          </a:xfrm>
        </p:spPr>
        <p:txBody>
          <a:bodyPr/>
          <a:lstStyle/>
          <a:p>
            <a:r>
              <a:rPr lang="en-US" altLang="zh-CN" dirty="0" smtClean="0"/>
              <a:t>Initial Model - Generator</a:t>
            </a:r>
            <a:endParaRPr lang="zh-CN" altLang="en-US" dirty="0"/>
          </a:p>
        </p:txBody>
      </p:sp>
      <p:pic>
        <p:nvPicPr>
          <p:cNvPr id="7" name="图片 6"/>
          <p:cNvPicPr>
            <a:picLocks noChangeAspect="1"/>
          </p:cNvPicPr>
          <p:nvPr/>
        </p:nvPicPr>
        <p:blipFill>
          <a:blip r:embed="rId2"/>
          <a:stretch>
            <a:fillRect/>
          </a:stretch>
        </p:blipFill>
        <p:spPr>
          <a:xfrm>
            <a:off x="0" y="1654844"/>
            <a:ext cx="7697505" cy="4004811"/>
          </a:xfrm>
          <a:prstGeom prst="rect">
            <a:avLst/>
          </a:prstGeom>
        </p:spPr>
      </p:pic>
      <p:sp>
        <p:nvSpPr>
          <p:cNvPr id="9" name="内容占位符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1" name="Rectangle 1"/>
          <p:cNvSpPr>
            <a:spLocks noGrp="1" noChangeArrowheads="1"/>
          </p:cNvSpPr>
          <p:nvPr>
            <p:ph idx="1"/>
          </p:nvPr>
        </p:nvSpPr>
        <p:spPr bwMode="auto">
          <a:xfrm>
            <a:off x="7697505" y="1000040"/>
            <a:ext cx="4239044"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kumimoji="0" lang="zh-CN" altLang="zh-CN" sz="2000" b="0" i="0" u="none" strike="noStrike" cap="none" normalizeH="0" baseline="0" dirty="0" smtClean="0">
                <a:ln>
                  <a:noFill/>
                </a:ln>
                <a:solidFill>
                  <a:srgbClr val="212121"/>
                </a:solidFill>
                <a:effectLst/>
                <a:ea typeface="Roboto"/>
              </a:rPr>
              <a:t>The generator</a:t>
            </a:r>
            <a:r>
              <a:rPr kumimoji="0" lang="en-US" altLang="zh-CN" sz="2000" b="0" i="0" u="none" strike="noStrike" cap="none" normalizeH="0" dirty="0" smtClean="0">
                <a:ln>
                  <a:noFill/>
                </a:ln>
                <a:solidFill>
                  <a:srgbClr val="212121"/>
                </a:solidFill>
                <a:effectLst/>
                <a:ea typeface="Roboto"/>
              </a:rPr>
              <a:t> </a:t>
            </a:r>
            <a:r>
              <a:rPr kumimoji="0" lang="zh-CN" altLang="zh-CN" sz="2000" b="0" i="0" u="none" strike="noStrike" cap="none" normalizeH="0" baseline="0" dirty="0" smtClean="0">
                <a:ln>
                  <a:noFill/>
                </a:ln>
                <a:solidFill>
                  <a:srgbClr val="212121"/>
                </a:solidFill>
                <a:effectLst/>
                <a:ea typeface="Roboto"/>
              </a:rPr>
              <a:t>uses </a:t>
            </a:r>
            <a:r>
              <a:rPr kumimoji="0" lang="zh-CN" altLang="zh-CN" sz="2000" b="0" i="0" u="none" strike="noStrike" cap="none" normalizeH="0" baseline="0" dirty="0" smtClean="0">
                <a:ln>
                  <a:noFill/>
                </a:ln>
                <a:solidFill>
                  <a:srgbClr val="C00000"/>
                </a:solidFill>
                <a:effectLst/>
                <a:latin typeface="Arial Unicode MS" panose="020B0604020202020204" pitchFamily="34" charset="-122"/>
                <a:ea typeface="Roboto"/>
              </a:rPr>
              <a:t>tf.keras.layers.Conv2DTranspose</a:t>
            </a:r>
            <a:r>
              <a:rPr kumimoji="0" lang="zh-CN" altLang="zh-CN" sz="2000" b="0" i="0" u="none" strike="noStrike" cap="none" normalizeH="0" baseline="0" dirty="0" smtClean="0">
                <a:ln>
                  <a:noFill/>
                </a:ln>
                <a:solidFill>
                  <a:srgbClr val="212121"/>
                </a:solidFill>
                <a:effectLst/>
                <a:ea typeface="Roboto"/>
              </a:rPr>
              <a:t> (upsampling) layers to produce an image from a seed (random noise).</a:t>
            </a:r>
            <a:endParaRPr kumimoji="0" lang="en-US" altLang="zh-CN" sz="2000" b="0" i="0" u="none" strike="noStrike" cap="none" normalizeH="0" baseline="0" dirty="0" smtClean="0">
              <a:ln>
                <a:noFill/>
              </a:ln>
              <a:solidFill>
                <a:srgbClr val="212121"/>
              </a:solidFill>
              <a:effectLst/>
              <a:ea typeface="Roboto"/>
            </a:endParaRPr>
          </a:p>
          <a:p>
            <a:pPr>
              <a:lnSpc>
                <a:spcPct val="100000"/>
              </a:lnSpc>
            </a:pPr>
            <a:endParaRPr kumimoji="0" lang="zh-CN" altLang="zh-CN" sz="2000" b="0" i="0" u="none" strike="noStrike" cap="none" normalizeH="0" baseline="0" dirty="0" smtClean="0">
              <a:ln>
                <a:noFill/>
              </a:ln>
              <a:solidFill>
                <a:schemeClr val="tx1"/>
              </a:solidFill>
              <a:effectLst/>
            </a:endParaRPr>
          </a:p>
          <a:p>
            <a:pPr>
              <a:lnSpc>
                <a:spcPct val="100000"/>
              </a:lnSpc>
            </a:pPr>
            <a:r>
              <a:rPr kumimoji="0" lang="zh-CN" altLang="zh-CN" sz="2000" b="0" i="0" u="none" strike="noStrike" cap="none" normalizeH="0" baseline="0" dirty="0" smtClean="0">
                <a:ln>
                  <a:noFill/>
                </a:ln>
                <a:solidFill>
                  <a:srgbClr val="212121"/>
                </a:solidFill>
                <a:effectLst/>
                <a:ea typeface="Roboto"/>
              </a:rPr>
              <a:t>Start with a </a:t>
            </a:r>
            <a:r>
              <a:rPr kumimoji="0" lang="zh-CN" altLang="zh-CN" sz="2000" b="0" i="0" u="none" strike="noStrike" cap="none" normalizeH="0" baseline="0" dirty="0" smtClean="0">
                <a:ln>
                  <a:noFill/>
                </a:ln>
                <a:solidFill>
                  <a:srgbClr val="C00000"/>
                </a:solidFill>
                <a:effectLst/>
                <a:latin typeface="Arial Unicode MS" panose="020B0604020202020204" pitchFamily="34" charset="-122"/>
                <a:ea typeface="Roboto"/>
              </a:rPr>
              <a:t>Dense</a:t>
            </a:r>
            <a:r>
              <a:rPr kumimoji="0" lang="zh-CN" altLang="zh-CN" sz="2000" b="0" i="0" u="none" strike="noStrike" cap="none" normalizeH="0" baseline="0" dirty="0" smtClean="0">
                <a:ln>
                  <a:noFill/>
                </a:ln>
                <a:solidFill>
                  <a:srgbClr val="C00000"/>
                </a:solidFill>
                <a:effectLst/>
                <a:ea typeface="Roboto"/>
              </a:rPr>
              <a:t> layer </a:t>
            </a:r>
            <a:r>
              <a:rPr kumimoji="0" lang="zh-CN" altLang="zh-CN" sz="2000" b="0" i="0" u="none" strike="noStrike" cap="none" normalizeH="0" baseline="0" dirty="0" smtClean="0">
                <a:ln>
                  <a:noFill/>
                </a:ln>
                <a:solidFill>
                  <a:srgbClr val="212121"/>
                </a:solidFill>
                <a:effectLst/>
                <a:ea typeface="Roboto"/>
              </a:rPr>
              <a:t>that takes this seed as input, then use convolutional layers to upsample 3 times until reaching the desired image size of 28x28x1.</a:t>
            </a:r>
            <a:endParaRPr kumimoji="0" lang="en-US" altLang="zh-CN" sz="2000" b="0" i="0" u="none" strike="noStrike" cap="none" normalizeH="0" baseline="0" dirty="0" smtClean="0">
              <a:ln>
                <a:noFill/>
              </a:ln>
              <a:solidFill>
                <a:srgbClr val="212121"/>
              </a:solidFill>
              <a:effectLst/>
              <a:ea typeface="Roboto"/>
            </a:endParaRPr>
          </a:p>
          <a:p>
            <a:pPr>
              <a:lnSpc>
                <a:spcPct val="100000"/>
              </a:lnSpc>
            </a:pPr>
            <a:endParaRPr kumimoji="0" lang="zh-CN" altLang="zh-CN" sz="2000" b="0" i="0" u="none" strike="noStrike" cap="none" normalizeH="0" baseline="0" dirty="0" smtClean="0">
              <a:ln>
                <a:noFill/>
              </a:ln>
              <a:solidFill>
                <a:schemeClr val="tx1"/>
              </a:solidFill>
              <a:effectLst/>
            </a:endParaRPr>
          </a:p>
          <a:p>
            <a:pPr>
              <a:lnSpc>
                <a:spcPct val="100000"/>
              </a:lnSpc>
            </a:pPr>
            <a:r>
              <a:rPr lang="en-US" altLang="zh-CN" sz="2000" dirty="0" smtClean="0">
                <a:solidFill>
                  <a:srgbClr val="212121"/>
                </a:solidFill>
                <a:ea typeface="Roboto"/>
              </a:rPr>
              <a:t>U</a:t>
            </a:r>
            <a:r>
              <a:rPr kumimoji="0" lang="zh-CN" altLang="zh-CN" sz="2000" b="0" i="0" u="none" strike="noStrike" cap="none" normalizeH="0" baseline="0" dirty="0" smtClean="0">
                <a:ln>
                  <a:noFill/>
                </a:ln>
                <a:solidFill>
                  <a:srgbClr val="212121"/>
                </a:solidFill>
                <a:effectLst/>
                <a:ea typeface="Roboto"/>
              </a:rPr>
              <a:t>se </a:t>
            </a:r>
            <a:r>
              <a:rPr kumimoji="0" lang="zh-CN" altLang="zh-CN" sz="2000" b="0" i="0" u="none" strike="noStrike" cap="none" normalizeH="0" baseline="0" dirty="0" smtClean="0">
                <a:ln>
                  <a:noFill/>
                </a:ln>
                <a:solidFill>
                  <a:srgbClr val="C00000"/>
                </a:solidFill>
                <a:effectLst/>
                <a:latin typeface="Arial Unicode MS" panose="020B0604020202020204" pitchFamily="34" charset="-122"/>
                <a:ea typeface="Roboto"/>
              </a:rPr>
              <a:t>tf.keras.layers.LeakyReLU</a:t>
            </a:r>
            <a:r>
              <a:rPr kumimoji="0" lang="zh-CN" altLang="zh-CN" sz="2000" b="0" i="0" u="none" strike="noStrike" cap="none" normalizeH="0" baseline="0" dirty="0" smtClean="0">
                <a:ln>
                  <a:noFill/>
                </a:ln>
                <a:solidFill>
                  <a:srgbClr val="212121"/>
                </a:solidFill>
                <a:effectLst/>
                <a:ea typeface="Roboto"/>
              </a:rPr>
              <a:t> </a:t>
            </a:r>
            <a:r>
              <a:rPr kumimoji="0" lang="en-US" altLang="zh-CN" sz="2000" b="0" i="0" u="none" strike="noStrike" cap="none" normalizeH="0" baseline="0" dirty="0" smtClean="0">
                <a:ln>
                  <a:noFill/>
                </a:ln>
                <a:solidFill>
                  <a:srgbClr val="212121"/>
                </a:solidFill>
                <a:effectLst/>
                <a:ea typeface="Roboto"/>
              </a:rPr>
              <a:t>  </a:t>
            </a:r>
            <a:r>
              <a:rPr kumimoji="0" lang="zh-CN" altLang="zh-CN" sz="2000" b="0" i="0" u="none" strike="noStrike" cap="none" normalizeH="0" baseline="0" dirty="0" smtClean="0">
                <a:ln>
                  <a:noFill/>
                </a:ln>
                <a:solidFill>
                  <a:srgbClr val="212121"/>
                </a:solidFill>
                <a:effectLst/>
                <a:ea typeface="Roboto"/>
              </a:rPr>
              <a:t>as activation function for each middle layers and use </a:t>
            </a:r>
            <a:r>
              <a:rPr kumimoji="0" lang="zh-CN" altLang="zh-CN" sz="2000" b="0" i="0" u="none" strike="noStrike" cap="none" normalizeH="0" baseline="0" dirty="0" smtClean="0">
                <a:ln>
                  <a:noFill/>
                </a:ln>
                <a:solidFill>
                  <a:srgbClr val="C00000"/>
                </a:solidFill>
                <a:effectLst/>
                <a:ea typeface="Roboto"/>
              </a:rPr>
              <a:t>tanh</a:t>
            </a:r>
            <a:r>
              <a:rPr kumimoji="0" lang="zh-CN" altLang="zh-CN" sz="2000" b="0" i="0" u="none" strike="noStrike" cap="none" normalizeH="0" baseline="0" dirty="0" smtClean="0">
                <a:ln>
                  <a:noFill/>
                </a:ln>
                <a:solidFill>
                  <a:srgbClr val="212121"/>
                </a:solidFill>
                <a:effectLst/>
                <a:ea typeface="Roboto"/>
              </a:rPr>
              <a:t> for the output layer.</a:t>
            </a:r>
            <a:endParaRPr kumimoji="0" lang="zh-CN" altLang="zh-CN" sz="2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37505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Initial Model </a:t>
            </a:r>
            <a:r>
              <a:rPr lang="en-US" altLang="zh-CN" dirty="0"/>
              <a:t>- </a:t>
            </a:r>
            <a:r>
              <a:rPr lang="en-US" altLang="zh-CN" dirty="0" smtClean="0"/>
              <a:t>Discriminator</a:t>
            </a:r>
            <a:endParaRPr lang="zh-CN" altLang="en-US" dirty="0"/>
          </a:p>
        </p:txBody>
      </p:sp>
      <p:sp>
        <p:nvSpPr>
          <p:cNvPr id="3" name="内容占位符 2"/>
          <p:cNvSpPr>
            <a:spLocks noGrp="1"/>
          </p:cNvSpPr>
          <p:nvPr>
            <p:ph idx="1"/>
          </p:nvPr>
        </p:nvSpPr>
        <p:spPr>
          <a:xfrm>
            <a:off x="6874572" y="1206172"/>
            <a:ext cx="5360108" cy="4403558"/>
          </a:xfrm>
        </p:spPr>
        <p:txBody>
          <a:bodyPr>
            <a:normAutofit/>
          </a:bodyPr>
          <a:lstStyle/>
          <a:p>
            <a:r>
              <a:rPr lang="en-US" altLang="zh-CN" sz="2000" dirty="0"/>
              <a:t>The discriminator is a </a:t>
            </a:r>
            <a:r>
              <a:rPr lang="en-US" altLang="zh-CN" sz="2000" dirty="0">
                <a:solidFill>
                  <a:srgbClr val="C00000"/>
                </a:solidFill>
              </a:rPr>
              <a:t>CNN-based</a:t>
            </a:r>
            <a:r>
              <a:rPr lang="en-US" altLang="zh-CN" sz="2000" dirty="0"/>
              <a:t> image classifier</a:t>
            </a:r>
            <a:r>
              <a:rPr lang="en-US" altLang="zh-CN" sz="2000" dirty="0" smtClean="0"/>
              <a:t>.</a:t>
            </a:r>
          </a:p>
          <a:p>
            <a:endParaRPr lang="en-US" altLang="zh-CN" sz="2000" dirty="0"/>
          </a:p>
          <a:p>
            <a:r>
              <a:rPr lang="en-US" altLang="zh-CN" sz="2000" dirty="0"/>
              <a:t>We use convolutional neural network: 2 </a:t>
            </a:r>
            <a:r>
              <a:rPr lang="en-US" altLang="zh-CN" sz="2000" dirty="0">
                <a:solidFill>
                  <a:srgbClr val="C00000"/>
                </a:solidFill>
              </a:rPr>
              <a:t>convolutional layers</a:t>
            </a:r>
            <a:r>
              <a:rPr lang="en-US" altLang="zh-CN" sz="2000" dirty="0"/>
              <a:t> with </a:t>
            </a:r>
            <a:r>
              <a:rPr lang="en-US" altLang="zh-CN" sz="2000" dirty="0" err="1">
                <a:solidFill>
                  <a:srgbClr val="C00000"/>
                </a:solidFill>
              </a:rPr>
              <a:t>LeakyReLU</a:t>
            </a:r>
            <a:r>
              <a:rPr lang="en-US" altLang="zh-CN" sz="2000" dirty="0"/>
              <a:t> as activation function and </a:t>
            </a:r>
            <a:r>
              <a:rPr lang="en-US" altLang="zh-CN" sz="2000" dirty="0">
                <a:solidFill>
                  <a:srgbClr val="C00000"/>
                </a:solidFill>
              </a:rPr>
              <a:t>dropout rate </a:t>
            </a:r>
            <a:r>
              <a:rPr lang="en-US" altLang="zh-CN" sz="2000" dirty="0"/>
              <a:t>0.3</a:t>
            </a:r>
            <a:r>
              <a:rPr lang="en-US" altLang="zh-CN" sz="2000" dirty="0" smtClean="0"/>
              <a:t>.</a:t>
            </a:r>
          </a:p>
          <a:p>
            <a:endParaRPr lang="en-US" altLang="zh-CN" sz="2000" dirty="0"/>
          </a:p>
          <a:p>
            <a:r>
              <a:rPr lang="en-US" altLang="zh-CN" sz="2000" dirty="0"/>
              <a:t>The output layer is a </a:t>
            </a:r>
            <a:r>
              <a:rPr lang="en-US" altLang="zh-CN" sz="2000" dirty="0">
                <a:solidFill>
                  <a:srgbClr val="C00000"/>
                </a:solidFill>
              </a:rPr>
              <a:t>flatten layer </a:t>
            </a:r>
            <a:r>
              <a:rPr lang="en-US" altLang="zh-CN" sz="2000" dirty="0"/>
              <a:t>so the discriminator will be trained to output </a:t>
            </a:r>
            <a:r>
              <a:rPr lang="en-US" altLang="zh-CN" sz="2000" dirty="0" smtClean="0"/>
              <a:t>one </a:t>
            </a:r>
            <a:r>
              <a:rPr lang="en-US" altLang="zh-CN" sz="2000" dirty="0"/>
              <a:t>value: positive for real images, and negative for fake images.</a:t>
            </a:r>
          </a:p>
          <a:p>
            <a:endParaRPr lang="zh-CN" altLang="en-US" dirty="0"/>
          </a:p>
        </p:txBody>
      </p:sp>
      <p:pic>
        <p:nvPicPr>
          <p:cNvPr id="4" name="图片 3"/>
          <p:cNvPicPr>
            <a:picLocks noChangeAspect="1"/>
          </p:cNvPicPr>
          <p:nvPr/>
        </p:nvPicPr>
        <p:blipFill>
          <a:blip r:embed="rId2"/>
          <a:stretch>
            <a:fillRect/>
          </a:stretch>
        </p:blipFill>
        <p:spPr>
          <a:xfrm>
            <a:off x="0" y="1489508"/>
            <a:ext cx="6874572" cy="3477128"/>
          </a:xfrm>
          <a:prstGeom prst="rect">
            <a:avLst/>
          </a:prstGeom>
        </p:spPr>
      </p:pic>
    </p:spTree>
    <p:extLst>
      <p:ext uri="{BB962C8B-B14F-4D97-AF65-F5344CB8AC3E}">
        <p14:creationId xmlns:p14="http://schemas.microsoft.com/office/powerpoint/2010/main" val="1289106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Initial Model </a:t>
            </a:r>
            <a:r>
              <a:rPr lang="en-US" altLang="zh-CN" dirty="0"/>
              <a:t>- </a:t>
            </a:r>
            <a:r>
              <a:rPr lang="en-US" altLang="zh-CN" dirty="0" smtClean="0"/>
              <a:t>Loss</a:t>
            </a:r>
            <a:endParaRPr lang="zh-CN" altLang="en-US" dirty="0"/>
          </a:p>
        </p:txBody>
      </p:sp>
      <p:pic>
        <p:nvPicPr>
          <p:cNvPr id="5" name="图片 4"/>
          <p:cNvPicPr>
            <a:picLocks noChangeAspect="1"/>
          </p:cNvPicPr>
          <p:nvPr/>
        </p:nvPicPr>
        <p:blipFill>
          <a:blip r:embed="rId2"/>
          <a:stretch>
            <a:fillRect/>
          </a:stretch>
        </p:blipFill>
        <p:spPr>
          <a:xfrm>
            <a:off x="4723180" y="311812"/>
            <a:ext cx="6397288" cy="670742"/>
          </a:xfrm>
          <a:prstGeom prst="rect">
            <a:avLst/>
          </a:prstGeom>
        </p:spPr>
      </p:pic>
      <p:sp>
        <p:nvSpPr>
          <p:cNvPr id="6" name="标题 1"/>
          <p:cNvSpPr txBox="1">
            <a:spLocks/>
          </p:cNvSpPr>
          <p:nvPr/>
        </p:nvSpPr>
        <p:spPr>
          <a:xfrm>
            <a:off x="0" y="1478309"/>
            <a:ext cx="5204792" cy="878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smtClean="0"/>
              <a:t>Discriminator Loss</a:t>
            </a:r>
            <a:endParaRPr lang="zh-CN" altLang="en-US" sz="2800" dirty="0"/>
          </a:p>
        </p:txBody>
      </p:sp>
      <p:pic>
        <p:nvPicPr>
          <p:cNvPr id="7" name="图片 6"/>
          <p:cNvPicPr>
            <a:picLocks noChangeAspect="1"/>
          </p:cNvPicPr>
          <p:nvPr/>
        </p:nvPicPr>
        <p:blipFill>
          <a:blip r:embed="rId3"/>
          <a:stretch>
            <a:fillRect/>
          </a:stretch>
        </p:blipFill>
        <p:spPr>
          <a:xfrm>
            <a:off x="64131" y="2356995"/>
            <a:ext cx="6217399" cy="1237978"/>
          </a:xfrm>
          <a:prstGeom prst="rect">
            <a:avLst/>
          </a:prstGeom>
        </p:spPr>
      </p:pic>
      <p:sp>
        <p:nvSpPr>
          <p:cNvPr id="8" name="内容占位符 2"/>
          <p:cNvSpPr txBox="1">
            <a:spLocks/>
          </p:cNvSpPr>
          <p:nvPr/>
        </p:nvSpPr>
        <p:spPr>
          <a:xfrm>
            <a:off x="376503" y="3941575"/>
            <a:ext cx="5354115" cy="2158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The discriminator's loss quantifies how well the discriminator is able to distinguish real images from fakes. </a:t>
            </a:r>
            <a:endParaRPr lang="en-US" altLang="zh-CN" sz="2000" dirty="0" smtClean="0"/>
          </a:p>
          <a:p>
            <a:r>
              <a:rPr lang="en-US" altLang="zh-CN" sz="2000" dirty="0" smtClean="0"/>
              <a:t>It </a:t>
            </a:r>
            <a:r>
              <a:rPr lang="en-US" altLang="zh-CN" sz="2000" dirty="0"/>
              <a:t>uses cross entropy to compares the discriminator's predictions on real images to an array of 1s, and the discriminator's predictions on fake (generated) images to an array of 0s.</a:t>
            </a:r>
            <a:endParaRPr lang="zh-CN" altLang="en-US" dirty="0"/>
          </a:p>
        </p:txBody>
      </p:sp>
      <p:sp>
        <p:nvSpPr>
          <p:cNvPr id="10" name="标题 1"/>
          <p:cNvSpPr txBox="1">
            <a:spLocks/>
          </p:cNvSpPr>
          <p:nvPr/>
        </p:nvSpPr>
        <p:spPr>
          <a:xfrm>
            <a:off x="6605262" y="1508385"/>
            <a:ext cx="5204792" cy="878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smtClean="0"/>
              <a:t>Generator Loss</a:t>
            </a:r>
            <a:endParaRPr lang="zh-CN" altLang="en-US" sz="2800" dirty="0"/>
          </a:p>
        </p:txBody>
      </p:sp>
      <p:pic>
        <p:nvPicPr>
          <p:cNvPr id="11" name="图片 10"/>
          <p:cNvPicPr>
            <a:picLocks noChangeAspect="1"/>
          </p:cNvPicPr>
          <p:nvPr/>
        </p:nvPicPr>
        <p:blipFill>
          <a:blip r:embed="rId4"/>
          <a:stretch>
            <a:fillRect/>
          </a:stretch>
        </p:blipFill>
        <p:spPr>
          <a:xfrm>
            <a:off x="6409562" y="2663400"/>
            <a:ext cx="5637487" cy="585276"/>
          </a:xfrm>
          <a:prstGeom prst="rect">
            <a:avLst/>
          </a:prstGeom>
        </p:spPr>
      </p:pic>
      <p:sp>
        <p:nvSpPr>
          <p:cNvPr id="12" name="内容占位符 2"/>
          <p:cNvSpPr txBox="1">
            <a:spLocks/>
          </p:cNvSpPr>
          <p:nvPr/>
        </p:nvSpPr>
        <p:spPr>
          <a:xfrm>
            <a:off x="6409562" y="3941575"/>
            <a:ext cx="5354115" cy="2158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The generator's loss quantifies how well it was able to trick the discriminator. Intuitively, if the generator is performing well, the discriminator will classify the fake images as real (or 1). </a:t>
            </a:r>
            <a:endParaRPr lang="en-US" altLang="zh-CN" sz="2000" dirty="0" smtClean="0"/>
          </a:p>
          <a:p>
            <a:r>
              <a:rPr lang="en-US" altLang="zh-CN" sz="2000" dirty="0" smtClean="0"/>
              <a:t>Here</a:t>
            </a:r>
            <a:r>
              <a:rPr lang="en-US" altLang="zh-CN" sz="2000" dirty="0"/>
              <a:t>, we will compare the discriminators decisions on the generated images to an array of 1s.</a:t>
            </a:r>
            <a:endParaRPr lang="zh-CN" altLang="en-US" dirty="0"/>
          </a:p>
        </p:txBody>
      </p:sp>
    </p:spTree>
    <p:extLst>
      <p:ext uri="{BB962C8B-B14F-4D97-AF65-F5344CB8AC3E}">
        <p14:creationId xmlns:p14="http://schemas.microsoft.com/office/powerpoint/2010/main" val="353707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Initial Model </a:t>
            </a:r>
            <a:r>
              <a:rPr lang="en-US" altLang="zh-CN" dirty="0"/>
              <a:t>- </a:t>
            </a:r>
            <a:r>
              <a:rPr lang="en-US" altLang="zh-CN" dirty="0" smtClean="0"/>
              <a:t>Optimizer</a:t>
            </a:r>
            <a:endParaRPr lang="zh-CN" altLang="en-US" dirty="0"/>
          </a:p>
        </p:txBody>
      </p:sp>
      <p:sp>
        <p:nvSpPr>
          <p:cNvPr id="8" name="内容占位符 2"/>
          <p:cNvSpPr txBox="1">
            <a:spLocks/>
          </p:cNvSpPr>
          <p:nvPr/>
        </p:nvSpPr>
        <p:spPr>
          <a:xfrm>
            <a:off x="2574470" y="3907499"/>
            <a:ext cx="7001172" cy="2158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We use ADAM optimizer with parameter </a:t>
            </a:r>
            <a:r>
              <a:rPr lang="en-US" altLang="zh-CN" sz="2000" dirty="0" err="1" smtClean="0">
                <a:solidFill>
                  <a:srgbClr val="C00000"/>
                </a:solidFill>
              </a:rPr>
              <a:t>learning_rate</a:t>
            </a:r>
            <a:r>
              <a:rPr lang="en-US" altLang="zh-CN" sz="2000" dirty="0">
                <a:solidFill>
                  <a:srgbClr val="C00000"/>
                </a:solidFill>
              </a:rPr>
              <a:t>= </a:t>
            </a:r>
            <a:r>
              <a:rPr lang="en-US" altLang="zh-CN" sz="2000" dirty="0" smtClean="0">
                <a:solidFill>
                  <a:srgbClr val="C00000"/>
                </a:solidFill>
              </a:rPr>
              <a:t>1e-4</a:t>
            </a:r>
            <a:endParaRPr lang="en-US" altLang="zh-CN" sz="2000" dirty="0">
              <a:solidFill>
                <a:srgbClr val="C00000"/>
              </a:solidFill>
            </a:endParaRPr>
          </a:p>
        </p:txBody>
      </p:sp>
      <p:pic>
        <p:nvPicPr>
          <p:cNvPr id="3" name="图片 2"/>
          <p:cNvPicPr>
            <a:picLocks noChangeAspect="1"/>
          </p:cNvPicPr>
          <p:nvPr/>
        </p:nvPicPr>
        <p:blipFill>
          <a:blip r:embed="rId2"/>
          <a:stretch>
            <a:fillRect/>
          </a:stretch>
        </p:blipFill>
        <p:spPr>
          <a:xfrm>
            <a:off x="2492414" y="1957386"/>
            <a:ext cx="6991350" cy="1114425"/>
          </a:xfrm>
          <a:prstGeom prst="rect">
            <a:avLst/>
          </a:prstGeom>
        </p:spPr>
      </p:pic>
    </p:spTree>
    <p:extLst>
      <p:ext uri="{BB962C8B-B14F-4D97-AF65-F5344CB8AC3E}">
        <p14:creationId xmlns:p14="http://schemas.microsoft.com/office/powerpoint/2010/main" val="1426049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Initial Model </a:t>
            </a:r>
            <a:r>
              <a:rPr lang="en-US" altLang="zh-CN" dirty="0"/>
              <a:t>- </a:t>
            </a:r>
            <a:r>
              <a:rPr lang="en-US" altLang="zh-CN" dirty="0" smtClean="0"/>
              <a:t>Training</a:t>
            </a:r>
            <a:endParaRPr lang="zh-CN" altLang="en-US" dirty="0"/>
          </a:p>
        </p:txBody>
      </p:sp>
      <p:sp>
        <p:nvSpPr>
          <p:cNvPr id="8" name="内容占位符 2"/>
          <p:cNvSpPr txBox="1">
            <a:spLocks/>
          </p:cNvSpPr>
          <p:nvPr/>
        </p:nvSpPr>
        <p:spPr>
          <a:xfrm>
            <a:off x="8876588" y="236611"/>
            <a:ext cx="3315412" cy="8672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dirty="0" smtClean="0"/>
              <a:t>Here we set # Epochs as 60 so the model will be trained until the 60</a:t>
            </a:r>
            <a:r>
              <a:rPr lang="en-US" altLang="zh-CN" sz="1400" baseline="30000" dirty="0" smtClean="0"/>
              <a:t>th</a:t>
            </a:r>
            <a:r>
              <a:rPr lang="en-US" altLang="zh-CN" sz="1400" dirty="0" smtClean="0"/>
              <a:t> epochs.</a:t>
            </a:r>
          </a:p>
          <a:p>
            <a:r>
              <a:rPr lang="en-US" altLang="zh-CN" sz="1400" dirty="0" smtClean="0"/>
              <a:t>Also, we generate 16 examples(figures) for each epoch.</a:t>
            </a:r>
            <a:endParaRPr lang="zh-CN" altLang="en-US" sz="1400" dirty="0"/>
          </a:p>
        </p:txBody>
      </p:sp>
      <p:sp>
        <p:nvSpPr>
          <p:cNvPr id="12" name="内容占位符 2"/>
          <p:cNvSpPr txBox="1">
            <a:spLocks/>
          </p:cNvSpPr>
          <p:nvPr/>
        </p:nvSpPr>
        <p:spPr>
          <a:xfrm>
            <a:off x="1207119" y="5046562"/>
            <a:ext cx="10581696" cy="1627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The </a:t>
            </a:r>
            <a:r>
              <a:rPr lang="en-US" altLang="zh-CN" sz="2000" dirty="0"/>
              <a:t>training loop begins with generator receiving a random seed as input. That seed is used to produce an image. </a:t>
            </a:r>
            <a:endParaRPr lang="en-US" altLang="zh-CN" sz="2000" dirty="0" smtClean="0"/>
          </a:p>
          <a:p>
            <a:r>
              <a:rPr lang="en-US" altLang="zh-CN" sz="2000" dirty="0" smtClean="0"/>
              <a:t>The </a:t>
            </a:r>
            <a:r>
              <a:rPr lang="en-US" altLang="zh-CN" sz="2000" dirty="0"/>
              <a:t>discriminator is then used to classify real images (drawn from the training set) and fakes images (produced by the generator). The loss is calculated for each of these models, and the gradients are used to update the generator and discriminator.</a:t>
            </a:r>
            <a:endParaRPr lang="zh-CN" altLang="en-US" dirty="0"/>
          </a:p>
        </p:txBody>
      </p:sp>
      <p:pic>
        <p:nvPicPr>
          <p:cNvPr id="3" name="图片 2"/>
          <p:cNvPicPr>
            <a:picLocks noChangeAspect="1"/>
          </p:cNvPicPr>
          <p:nvPr/>
        </p:nvPicPr>
        <p:blipFill>
          <a:blip r:embed="rId2"/>
          <a:stretch>
            <a:fillRect/>
          </a:stretch>
        </p:blipFill>
        <p:spPr>
          <a:xfrm>
            <a:off x="5172039" y="236611"/>
            <a:ext cx="3704549" cy="818609"/>
          </a:xfrm>
          <a:prstGeom prst="rect">
            <a:avLst/>
          </a:prstGeom>
        </p:spPr>
      </p:pic>
      <p:pic>
        <p:nvPicPr>
          <p:cNvPr id="4" name="图片 3"/>
          <p:cNvPicPr>
            <a:picLocks noChangeAspect="1"/>
          </p:cNvPicPr>
          <p:nvPr/>
        </p:nvPicPr>
        <p:blipFill>
          <a:blip r:embed="rId3"/>
          <a:stretch>
            <a:fillRect/>
          </a:stretch>
        </p:blipFill>
        <p:spPr>
          <a:xfrm>
            <a:off x="384757" y="1774749"/>
            <a:ext cx="6678718" cy="2725250"/>
          </a:xfrm>
          <a:prstGeom prst="rect">
            <a:avLst/>
          </a:prstGeom>
        </p:spPr>
      </p:pic>
      <p:pic>
        <p:nvPicPr>
          <p:cNvPr id="9" name="图片 8"/>
          <p:cNvPicPr>
            <a:picLocks noChangeAspect="1"/>
          </p:cNvPicPr>
          <p:nvPr/>
        </p:nvPicPr>
        <p:blipFill>
          <a:blip r:embed="rId4"/>
          <a:stretch>
            <a:fillRect/>
          </a:stretch>
        </p:blipFill>
        <p:spPr>
          <a:xfrm>
            <a:off x="7448231" y="1275496"/>
            <a:ext cx="4518245" cy="3459204"/>
          </a:xfrm>
          <a:prstGeom prst="rect">
            <a:avLst/>
          </a:prstGeom>
        </p:spPr>
      </p:pic>
    </p:spTree>
    <p:extLst>
      <p:ext uri="{BB962C8B-B14F-4D97-AF65-F5344CB8AC3E}">
        <p14:creationId xmlns:p14="http://schemas.microsoft.com/office/powerpoint/2010/main" val="321876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Initial Model </a:t>
            </a:r>
            <a:r>
              <a:rPr lang="en-US" altLang="zh-CN" dirty="0"/>
              <a:t>- </a:t>
            </a:r>
            <a:r>
              <a:rPr lang="en-US" altLang="zh-CN" dirty="0" smtClean="0"/>
              <a:t>Result</a:t>
            </a:r>
            <a:endParaRPr lang="zh-CN" altLang="en-US" dirty="0"/>
          </a:p>
        </p:txBody>
      </p:sp>
      <p:sp>
        <p:nvSpPr>
          <p:cNvPr id="12" name="内容占位符 2"/>
          <p:cNvSpPr txBox="1">
            <a:spLocks/>
          </p:cNvSpPr>
          <p:nvPr/>
        </p:nvSpPr>
        <p:spPr>
          <a:xfrm>
            <a:off x="836729" y="1116957"/>
            <a:ext cx="10581696" cy="428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We pick 16 </a:t>
            </a:r>
            <a:r>
              <a:rPr lang="en-US" altLang="zh-CN" sz="2000" dirty="0" smtClean="0"/>
              <a:t>seeds and show the generated images after 10</a:t>
            </a:r>
            <a:r>
              <a:rPr lang="en-US" altLang="zh-CN" sz="2000" baseline="30000" dirty="0" smtClean="0"/>
              <a:t>th</a:t>
            </a:r>
            <a:r>
              <a:rPr lang="en-US" altLang="zh-CN" sz="2000" dirty="0" smtClean="0"/>
              <a:t>, 20</a:t>
            </a:r>
            <a:r>
              <a:rPr lang="en-US" altLang="zh-CN" sz="2000" baseline="30000" dirty="0" smtClean="0"/>
              <a:t>th</a:t>
            </a:r>
            <a:r>
              <a:rPr lang="en-US" altLang="zh-CN" sz="2000" dirty="0" smtClean="0"/>
              <a:t>, 30</a:t>
            </a:r>
            <a:r>
              <a:rPr lang="en-US" altLang="zh-CN" sz="2000" baseline="30000" dirty="0" smtClean="0"/>
              <a:t>th</a:t>
            </a:r>
            <a:r>
              <a:rPr lang="en-US" altLang="zh-CN" sz="2000" dirty="0" smtClean="0"/>
              <a:t>, 40</a:t>
            </a:r>
            <a:r>
              <a:rPr lang="en-US" altLang="zh-CN" sz="2000" baseline="30000" dirty="0" smtClean="0"/>
              <a:t>th</a:t>
            </a:r>
            <a:r>
              <a:rPr lang="en-US" altLang="zh-CN" sz="2000" dirty="0" smtClean="0"/>
              <a:t>, 50</a:t>
            </a:r>
            <a:r>
              <a:rPr lang="en-US" altLang="zh-CN" sz="2000" baseline="30000" dirty="0" smtClean="0"/>
              <a:t>th</a:t>
            </a:r>
            <a:r>
              <a:rPr lang="en-US" altLang="zh-CN" sz="2000" dirty="0" smtClean="0"/>
              <a:t> and 60</a:t>
            </a:r>
            <a:r>
              <a:rPr lang="en-US" altLang="zh-CN" sz="2000" baseline="30000" dirty="0" smtClean="0"/>
              <a:t>th</a:t>
            </a:r>
            <a:r>
              <a:rPr lang="en-US" altLang="zh-CN" sz="2000" dirty="0" smtClean="0"/>
              <a:t> epochs. </a:t>
            </a:r>
            <a:endParaRPr lang="zh-CN" altLang="en-US" dirty="0"/>
          </a:p>
        </p:txBody>
      </p:sp>
      <p:sp>
        <p:nvSpPr>
          <p:cNvPr id="10" name="内容占位符 2"/>
          <p:cNvSpPr txBox="1">
            <a:spLocks/>
          </p:cNvSpPr>
          <p:nvPr/>
        </p:nvSpPr>
        <p:spPr>
          <a:xfrm>
            <a:off x="2502011" y="5199926"/>
            <a:ext cx="3507134" cy="1527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t>We also </a:t>
            </a:r>
            <a:r>
              <a:rPr lang="en-US" altLang="zh-CN" sz="2000" dirty="0"/>
              <a:t>show how the generators involve from the 1st epoch to the last epoch (60th) in a gif.</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419" y="1484434"/>
            <a:ext cx="1696694" cy="169669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306" y="1469070"/>
            <a:ext cx="1767702" cy="176770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270" y="4904592"/>
            <a:ext cx="1951516" cy="195151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675" y="1470371"/>
            <a:ext cx="1740217" cy="1740217"/>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9185" y="3125630"/>
            <a:ext cx="1815141" cy="1815141"/>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0273" y="3131358"/>
            <a:ext cx="1808872" cy="1808872"/>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5694" y="3116053"/>
            <a:ext cx="1824177" cy="1824177"/>
          </a:xfrm>
          <a:prstGeom prst="rect">
            <a:avLst/>
          </a:prstGeom>
        </p:spPr>
      </p:pic>
    </p:spTree>
    <p:extLst>
      <p:ext uri="{BB962C8B-B14F-4D97-AF65-F5344CB8AC3E}">
        <p14:creationId xmlns:p14="http://schemas.microsoft.com/office/powerpoint/2010/main" val="2920060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519"/>
            <a:ext cx="7796463" cy="1325563"/>
          </a:xfrm>
        </p:spPr>
        <p:txBody>
          <a:bodyPr/>
          <a:lstStyle/>
          <a:p>
            <a:r>
              <a:rPr lang="en-US" altLang="zh-CN" dirty="0" smtClean="0"/>
              <a:t>Initial Model </a:t>
            </a:r>
            <a:r>
              <a:rPr lang="en-US" altLang="zh-CN" dirty="0" smtClean="0"/>
              <a:t>– Problem</a:t>
            </a:r>
            <a:endParaRPr lang="zh-CN" altLang="en-US" dirty="0"/>
          </a:p>
        </p:txBody>
      </p:sp>
      <p:sp>
        <p:nvSpPr>
          <p:cNvPr id="12" name="内容占位符 2"/>
          <p:cNvSpPr txBox="1">
            <a:spLocks/>
          </p:cNvSpPr>
          <p:nvPr/>
        </p:nvSpPr>
        <p:spPr>
          <a:xfrm>
            <a:off x="831049" y="1743607"/>
            <a:ext cx="10581696" cy="4127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We can see the images become more like digit numbers (more like real dataset: MNIST) as we keep training the model.</a:t>
            </a:r>
          </a:p>
          <a:p>
            <a:r>
              <a:rPr lang="en-US" altLang="zh-CN" sz="2400" dirty="0"/>
              <a:t>O</a:t>
            </a:r>
            <a:r>
              <a:rPr lang="en-US" altLang="zh-CN" sz="2400" dirty="0" smtClean="0"/>
              <a:t>ur results improve quickly during the first 30 epochs, however, as the iteration goes on, the improvement of the generated samples become smaller and even after 60 epochs, the generated images are not clear enough. </a:t>
            </a:r>
          </a:p>
          <a:p>
            <a:endParaRPr lang="en-US" altLang="zh-CN" sz="2400" dirty="0"/>
          </a:p>
          <a:p>
            <a:endParaRPr lang="en-US" altLang="zh-CN" sz="2400" dirty="0" smtClean="0"/>
          </a:p>
          <a:p>
            <a:r>
              <a:rPr lang="en-US" altLang="zh-CN" sz="2400" dirty="0" smtClean="0"/>
              <a:t>So I tried to improve the model by revising the discriminator (use another CNN) and also revising the optimizer with some </a:t>
            </a:r>
            <a:r>
              <a:rPr lang="en-US" altLang="zh-CN" sz="2400" dirty="0" err="1" smtClean="0"/>
              <a:t>tunned</a:t>
            </a:r>
            <a:r>
              <a:rPr lang="en-US" altLang="zh-CN" sz="2400" dirty="0" smtClean="0"/>
              <a:t> parameters.</a:t>
            </a:r>
            <a:endParaRPr lang="zh-CN" altLang="en-US" sz="2400" dirty="0"/>
          </a:p>
        </p:txBody>
      </p:sp>
    </p:spTree>
    <p:extLst>
      <p:ext uri="{BB962C8B-B14F-4D97-AF65-F5344CB8AC3E}">
        <p14:creationId xmlns:p14="http://schemas.microsoft.com/office/powerpoint/2010/main" val="14829627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2376</TotalTime>
  <Words>704</Words>
  <Application>Microsoft Office PowerPoint</Application>
  <PresentationFormat>宽屏</PresentationFormat>
  <Paragraphs>58</Paragraphs>
  <Slides>13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Arial Unicode MS</vt:lpstr>
      <vt:lpstr>Roboto</vt:lpstr>
      <vt:lpstr>宋体</vt:lpstr>
      <vt:lpstr>Arial</vt:lpstr>
      <vt:lpstr>Calibri</vt:lpstr>
      <vt:lpstr>Calibri Light</vt:lpstr>
      <vt:lpstr>Office 主题</vt:lpstr>
      <vt:lpstr>HW4 - DCGAN</vt:lpstr>
      <vt:lpstr>Deep Convolutional Generative Adversarial Network</vt:lpstr>
      <vt:lpstr>Initial Model - Generator</vt:lpstr>
      <vt:lpstr>Initial Model - Discriminator</vt:lpstr>
      <vt:lpstr>Initial Model - Loss</vt:lpstr>
      <vt:lpstr>Initial Model - Optimizer</vt:lpstr>
      <vt:lpstr>Initial Model - Training</vt:lpstr>
      <vt:lpstr>Initial Model - Result</vt:lpstr>
      <vt:lpstr>Initial Model – Problem</vt:lpstr>
      <vt:lpstr>Improved Model - Discriminator</vt:lpstr>
      <vt:lpstr>Improved Model - Optimizer</vt:lpstr>
      <vt:lpstr>Improved Model - Result</vt:lpstr>
      <vt:lpstr>Improved Model – what I learnt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HW2 Presentation</dc:title>
  <dc:creator>530814291@qq.com</dc:creator>
  <cp:lastModifiedBy>530814291@qq.com</cp:lastModifiedBy>
  <cp:revision>33</cp:revision>
  <dcterms:created xsi:type="dcterms:W3CDTF">2020-10-14T18:17:46Z</dcterms:created>
  <dcterms:modified xsi:type="dcterms:W3CDTF">2020-11-11T20:02:59Z</dcterms:modified>
</cp:coreProperties>
</file>